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85" r:id="rId5"/>
    <p:sldId id="257" r:id="rId6"/>
    <p:sldId id="271" r:id="rId7"/>
    <p:sldId id="272" r:id="rId8"/>
    <p:sldId id="267" r:id="rId9"/>
    <p:sldId id="269" r:id="rId10"/>
    <p:sldId id="268" r:id="rId11"/>
    <p:sldId id="263" r:id="rId12"/>
    <p:sldId id="273" r:id="rId13"/>
    <p:sldId id="274" r:id="rId14"/>
    <p:sldId id="270" r:id="rId15"/>
    <p:sldId id="276" r:id="rId16"/>
    <p:sldId id="277" r:id="rId17"/>
    <p:sldId id="278" r:id="rId18"/>
    <p:sldId id="279" r:id="rId19"/>
    <p:sldId id="275" r:id="rId20"/>
    <p:sldId id="280" r:id="rId21"/>
    <p:sldId id="282" r:id="rId22"/>
    <p:sldId id="283" r:id="rId23"/>
    <p:sldId id="284" r:id="rId24"/>
    <p:sldId id="286" r:id="rId25"/>
    <p:sldId id="287" r:id="rId26"/>
    <p:sldId id="288" r:id="rId27"/>
    <p:sldId id="289" r:id="rId28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8" d="100"/>
          <a:sy n="78" d="100"/>
        </p:scale>
        <p:origin x="462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Número de Downloads </a:t>
            </a:r>
          </a:p>
          <a:p>
            <a:pPr>
              <a:defRPr/>
            </a:pPr>
            <a:r>
              <a:rPr lang="pt-BR" dirty="0"/>
              <a:t>(</a:t>
            </a:r>
            <a:r>
              <a:rPr lang="pt-BR" dirty="0" err="1"/>
              <a:t>android</a:t>
            </a:r>
            <a:r>
              <a:rPr lang="pt-BR" baseline="0" dirty="0"/>
              <a:t> e iOS)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EUA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Downloads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79-45D7-A300-74854D565E8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Downloads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79-45D7-A300-74854D565E8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BRASIL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Downloads</c:v>
                </c:pt>
              </c:strCache>
            </c:strRef>
          </c:cat>
          <c:val>
            <c:numRef>
              <c:f>Planilha1!$D$2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79-45D7-A300-74854D565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1650936"/>
        <c:axId val="351652248"/>
      </c:barChart>
      <c:catAx>
        <c:axId val="351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2248"/>
        <c:crosses val="autoZero"/>
        <c:auto val="1"/>
        <c:lblAlgn val="ctr"/>
        <c:lblOffset val="100"/>
        <c:noMultiLvlLbl val="0"/>
      </c:catAx>
      <c:valAx>
        <c:axId val="35165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0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Projeção Downloads (bi nº) </a:t>
            </a:r>
          </a:p>
          <a:p>
            <a:pPr>
              <a:defRPr/>
            </a:pPr>
            <a:r>
              <a:rPr lang="pt-BR" dirty="0"/>
              <a:t>(</a:t>
            </a:r>
            <a:r>
              <a:rPr lang="pt-BR" dirty="0" err="1"/>
              <a:t>android</a:t>
            </a:r>
            <a:r>
              <a:rPr lang="pt-BR" baseline="0" dirty="0"/>
              <a:t> e iOS)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Downloads (bi)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00-495E-A2A6-00D7A08E49F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Downloads (bi)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352.9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00-495E-A2A6-00D7A08E4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1650936"/>
        <c:axId val="351652248"/>
      </c:barChart>
      <c:catAx>
        <c:axId val="351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2248"/>
        <c:crosses val="autoZero"/>
        <c:auto val="1"/>
        <c:lblAlgn val="ctr"/>
        <c:lblOffset val="100"/>
        <c:noMultiLvlLbl val="0"/>
      </c:catAx>
      <c:valAx>
        <c:axId val="35165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0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Receita (bi $)</a:t>
            </a:r>
          </a:p>
          <a:p>
            <a:pPr>
              <a:defRPr/>
            </a:pPr>
            <a:r>
              <a:rPr lang="pt-BR" dirty="0"/>
              <a:t>(</a:t>
            </a:r>
            <a:r>
              <a:rPr lang="pt-BR" dirty="0" err="1"/>
              <a:t>android</a:t>
            </a:r>
            <a:r>
              <a:rPr lang="pt-BR" baseline="0" dirty="0"/>
              <a:t> e iOS)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Financeiro (bi $)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61.8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5-4B57-A34F-4B36CB11779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Financeiro (bi $)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82.2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A5-4B57-A34F-4B36CB117795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Financeiro (bi $)</c:v>
                </c:pt>
              </c:strCache>
            </c:strRef>
          </c:cat>
          <c:val>
            <c:numRef>
              <c:f>Planilha1!$D$2</c:f>
              <c:numCache>
                <c:formatCode>General</c:formatCode>
                <c:ptCount val="1"/>
                <c:pt idx="0">
                  <c:v>139.1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A5-4B57-A34F-4B36CB117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1650936"/>
        <c:axId val="351652248"/>
      </c:barChart>
      <c:catAx>
        <c:axId val="351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2248"/>
        <c:crosses val="autoZero"/>
        <c:auto val="1"/>
        <c:lblAlgn val="ctr"/>
        <c:lblOffset val="100"/>
        <c:noMultiLvlLbl val="0"/>
      </c:catAx>
      <c:valAx>
        <c:axId val="35165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1650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3B2EB6-9046-46B2-99E3-D98A28C21C48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126E6FE-5313-4599-A287-0265EE9F856C}">
      <dgm:prSet phldrT="[Texto]"/>
      <dgm:spPr/>
      <dgm:t>
        <a:bodyPr/>
        <a:lstStyle/>
        <a:p>
          <a:r>
            <a:rPr lang="pt-BR" dirty="0"/>
            <a:t>APP</a:t>
          </a:r>
        </a:p>
      </dgm:t>
    </dgm:pt>
    <dgm:pt modelId="{1AFF1858-E4CA-4211-94EF-3BA624B237CB}" type="parTrans" cxnId="{D0B47C06-844A-4F3B-920E-66DAB971567B}">
      <dgm:prSet/>
      <dgm:spPr/>
      <dgm:t>
        <a:bodyPr/>
        <a:lstStyle/>
        <a:p>
          <a:endParaRPr lang="pt-BR"/>
        </a:p>
      </dgm:t>
    </dgm:pt>
    <dgm:pt modelId="{BF2C890F-0311-49B5-9CA9-BB48C4D6F5A2}" type="sibTrans" cxnId="{D0B47C06-844A-4F3B-920E-66DAB971567B}">
      <dgm:prSet/>
      <dgm:spPr/>
      <dgm:t>
        <a:bodyPr/>
        <a:lstStyle/>
        <a:p>
          <a:endParaRPr lang="pt-BR"/>
        </a:p>
      </dgm:t>
    </dgm:pt>
    <dgm:pt modelId="{E4B76BC7-CFE2-45B3-A34A-9D4B3176FE39}">
      <dgm:prSet phldrT="[Texto]"/>
      <dgm:spPr/>
      <dgm:t>
        <a:bodyPr/>
        <a:lstStyle/>
        <a:p>
          <a:r>
            <a:rPr lang="pt-BR" dirty="0"/>
            <a:t>JS/TS</a:t>
          </a:r>
          <a:br>
            <a:rPr lang="pt-BR" dirty="0"/>
          </a:br>
          <a:r>
            <a:rPr lang="pt-BR" dirty="0"/>
            <a:t>HTML</a:t>
          </a:r>
          <a:br>
            <a:rPr lang="pt-BR" dirty="0"/>
          </a:br>
          <a:r>
            <a:rPr lang="pt-BR" dirty="0"/>
            <a:t>CSS</a:t>
          </a:r>
        </a:p>
      </dgm:t>
    </dgm:pt>
    <dgm:pt modelId="{42E5DAF4-3AC8-4B04-B0AE-814CD83A5766}" type="parTrans" cxnId="{24102C0F-02C1-4D31-A4C5-5AAEBC19E20B}">
      <dgm:prSet/>
      <dgm:spPr/>
      <dgm:t>
        <a:bodyPr/>
        <a:lstStyle/>
        <a:p>
          <a:endParaRPr lang="pt-BR"/>
        </a:p>
      </dgm:t>
    </dgm:pt>
    <dgm:pt modelId="{54FBE31B-9CE2-489A-95F4-90EF71A413DE}" type="sibTrans" cxnId="{24102C0F-02C1-4D31-A4C5-5AAEBC19E20B}">
      <dgm:prSet/>
      <dgm:spPr/>
      <dgm:t>
        <a:bodyPr/>
        <a:lstStyle/>
        <a:p>
          <a:endParaRPr lang="pt-BR"/>
        </a:p>
      </dgm:t>
    </dgm:pt>
    <dgm:pt modelId="{82DB8375-DB47-482C-88B2-EFAB3C922618}">
      <dgm:prSet phldrT="[Texto]"/>
      <dgm:spPr/>
      <dgm:t>
        <a:bodyPr/>
        <a:lstStyle/>
        <a:p>
          <a:r>
            <a:rPr lang="pt-BR" dirty="0"/>
            <a:t>ANGULAR</a:t>
          </a:r>
        </a:p>
      </dgm:t>
    </dgm:pt>
    <dgm:pt modelId="{F56DE853-476A-4CF9-A068-E8E5EA0A6788}" type="parTrans" cxnId="{C62C8E45-273F-4EBB-B5B1-A12FA802C24F}">
      <dgm:prSet/>
      <dgm:spPr/>
      <dgm:t>
        <a:bodyPr/>
        <a:lstStyle/>
        <a:p>
          <a:endParaRPr lang="pt-BR"/>
        </a:p>
      </dgm:t>
    </dgm:pt>
    <dgm:pt modelId="{A7F4273B-CF7B-4D82-9631-5D90E7942A12}" type="sibTrans" cxnId="{C62C8E45-273F-4EBB-B5B1-A12FA802C24F}">
      <dgm:prSet/>
      <dgm:spPr/>
      <dgm:t>
        <a:bodyPr/>
        <a:lstStyle/>
        <a:p>
          <a:endParaRPr lang="pt-BR"/>
        </a:p>
      </dgm:t>
    </dgm:pt>
    <dgm:pt modelId="{8B2DEB1A-1352-4B1E-A1B1-1F7BFA7628C3}">
      <dgm:prSet phldrT="[Texto]"/>
      <dgm:spPr/>
      <dgm:t>
        <a:bodyPr/>
        <a:lstStyle/>
        <a:p>
          <a:r>
            <a:rPr lang="pt-BR" dirty="0"/>
            <a:t>CORDOVA</a:t>
          </a:r>
        </a:p>
      </dgm:t>
    </dgm:pt>
    <dgm:pt modelId="{491FF7C8-2BC8-44BD-B462-095FC9863C3C}" type="parTrans" cxnId="{A2CBC02F-977F-4052-90B2-2A81F35C5CEC}">
      <dgm:prSet/>
      <dgm:spPr/>
      <dgm:t>
        <a:bodyPr/>
        <a:lstStyle/>
        <a:p>
          <a:endParaRPr lang="pt-BR"/>
        </a:p>
      </dgm:t>
    </dgm:pt>
    <dgm:pt modelId="{A2D5D7CB-7D5C-42D4-8E3F-635B4D70E3FD}" type="sibTrans" cxnId="{A2CBC02F-977F-4052-90B2-2A81F35C5CEC}">
      <dgm:prSet/>
      <dgm:spPr/>
      <dgm:t>
        <a:bodyPr/>
        <a:lstStyle/>
        <a:p>
          <a:endParaRPr lang="pt-BR"/>
        </a:p>
      </dgm:t>
    </dgm:pt>
    <dgm:pt modelId="{F6AC25EC-BC8B-40C8-8D1A-C31F3F5DE29F}" type="pres">
      <dgm:prSet presAssocID="{833B2EB6-9046-46B2-99E3-D98A28C21C4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D34984E-0A98-4544-87BE-CA075A30CC6E}" type="pres">
      <dgm:prSet presAssocID="{0126E6FE-5313-4599-A287-0265EE9F856C}" presName="centerShape" presStyleLbl="node0" presStyleIdx="0" presStyleCnt="1"/>
      <dgm:spPr/>
    </dgm:pt>
    <dgm:pt modelId="{377DA017-B30A-45E2-B76C-B28A68AE243E}" type="pres">
      <dgm:prSet presAssocID="{42E5DAF4-3AC8-4B04-B0AE-814CD83A5766}" presName="parTrans" presStyleLbl="bgSibTrans2D1" presStyleIdx="0" presStyleCnt="3"/>
      <dgm:spPr/>
    </dgm:pt>
    <dgm:pt modelId="{CF52EED7-4A34-4644-A729-A5E429992AF8}" type="pres">
      <dgm:prSet presAssocID="{E4B76BC7-CFE2-45B3-A34A-9D4B3176FE39}" presName="node" presStyleLbl="node1" presStyleIdx="0" presStyleCnt="3">
        <dgm:presLayoutVars>
          <dgm:bulletEnabled val="1"/>
        </dgm:presLayoutVars>
      </dgm:prSet>
      <dgm:spPr/>
    </dgm:pt>
    <dgm:pt modelId="{3C61BACF-4D9B-4011-992D-B39891B50D1C}" type="pres">
      <dgm:prSet presAssocID="{F56DE853-476A-4CF9-A068-E8E5EA0A6788}" presName="parTrans" presStyleLbl="bgSibTrans2D1" presStyleIdx="1" presStyleCnt="3"/>
      <dgm:spPr/>
    </dgm:pt>
    <dgm:pt modelId="{9B5D5CE9-674B-4D15-B2CF-C68C3780F808}" type="pres">
      <dgm:prSet presAssocID="{82DB8375-DB47-482C-88B2-EFAB3C922618}" presName="node" presStyleLbl="node1" presStyleIdx="1" presStyleCnt="3" custRadScaleRad="101441" custRadScaleInc="969">
        <dgm:presLayoutVars>
          <dgm:bulletEnabled val="1"/>
        </dgm:presLayoutVars>
      </dgm:prSet>
      <dgm:spPr/>
    </dgm:pt>
    <dgm:pt modelId="{5AFCC470-C1F3-495C-9D64-B37605D931BE}" type="pres">
      <dgm:prSet presAssocID="{491FF7C8-2BC8-44BD-B462-095FC9863C3C}" presName="parTrans" presStyleLbl="bgSibTrans2D1" presStyleIdx="2" presStyleCnt="3"/>
      <dgm:spPr/>
    </dgm:pt>
    <dgm:pt modelId="{46CB9650-A527-48A8-A320-99BC16AB652F}" type="pres">
      <dgm:prSet presAssocID="{8B2DEB1A-1352-4B1E-A1B1-1F7BFA7628C3}" presName="node" presStyleLbl="node1" presStyleIdx="2" presStyleCnt="3">
        <dgm:presLayoutVars>
          <dgm:bulletEnabled val="1"/>
        </dgm:presLayoutVars>
      </dgm:prSet>
      <dgm:spPr/>
    </dgm:pt>
  </dgm:ptLst>
  <dgm:cxnLst>
    <dgm:cxn modelId="{D0B47C06-844A-4F3B-920E-66DAB971567B}" srcId="{833B2EB6-9046-46B2-99E3-D98A28C21C48}" destId="{0126E6FE-5313-4599-A287-0265EE9F856C}" srcOrd="0" destOrd="0" parTransId="{1AFF1858-E4CA-4211-94EF-3BA624B237CB}" sibTransId="{BF2C890F-0311-49B5-9CA9-BB48C4D6F5A2}"/>
    <dgm:cxn modelId="{43EDD808-9CFF-4D78-AEC9-7D69EF42946E}" type="presOf" srcId="{82DB8375-DB47-482C-88B2-EFAB3C922618}" destId="{9B5D5CE9-674B-4D15-B2CF-C68C3780F808}" srcOrd="0" destOrd="0" presId="urn:microsoft.com/office/officeart/2005/8/layout/radial4"/>
    <dgm:cxn modelId="{24102C0F-02C1-4D31-A4C5-5AAEBC19E20B}" srcId="{0126E6FE-5313-4599-A287-0265EE9F856C}" destId="{E4B76BC7-CFE2-45B3-A34A-9D4B3176FE39}" srcOrd="0" destOrd="0" parTransId="{42E5DAF4-3AC8-4B04-B0AE-814CD83A5766}" sibTransId="{54FBE31B-9CE2-489A-95F4-90EF71A413DE}"/>
    <dgm:cxn modelId="{A2CBC02F-977F-4052-90B2-2A81F35C5CEC}" srcId="{0126E6FE-5313-4599-A287-0265EE9F856C}" destId="{8B2DEB1A-1352-4B1E-A1B1-1F7BFA7628C3}" srcOrd="2" destOrd="0" parTransId="{491FF7C8-2BC8-44BD-B462-095FC9863C3C}" sibTransId="{A2D5D7CB-7D5C-42D4-8E3F-635B4D70E3FD}"/>
    <dgm:cxn modelId="{A78BF536-CC76-44C9-ADE8-CE69A021B677}" type="presOf" srcId="{42E5DAF4-3AC8-4B04-B0AE-814CD83A5766}" destId="{377DA017-B30A-45E2-B76C-B28A68AE243E}" srcOrd="0" destOrd="0" presId="urn:microsoft.com/office/officeart/2005/8/layout/radial4"/>
    <dgm:cxn modelId="{A654125D-711F-4026-BF9F-87737E57A955}" type="presOf" srcId="{833B2EB6-9046-46B2-99E3-D98A28C21C48}" destId="{F6AC25EC-BC8B-40C8-8D1A-C31F3F5DE29F}" srcOrd="0" destOrd="0" presId="urn:microsoft.com/office/officeart/2005/8/layout/radial4"/>
    <dgm:cxn modelId="{C626DE43-733B-48D2-9733-8FB768B056B2}" type="presOf" srcId="{491FF7C8-2BC8-44BD-B462-095FC9863C3C}" destId="{5AFCC470-C1F3-495C-9D64-B37605D931BE}" srcOrd="0" destOrd="0" presId="urn:microsoft.com/office/officeart/2005/8/layout/radial4"/>
    <dgm:cxn modelId="{C62C8E45-273F-4EBB-B5B1-A12FA802C24F}" srcId="{0126E6FE-5313-4599-A287-0265EE9F856C}" destId="{82DB8375-DB47-482C-88B2-EFAB3C922618}" srcOrd="1" destOrd="0" parTransId="{F56DE853-476A-4CF9-A068-E8E5EA0A6788}" sibTransId="{A7F4273B-CF7B-4D82-9631-5D90E7942A12}"/>
    <dgm:cxn modelId="{180B5492-3B2F-46E9-9A67-9FCB791AD6D7}" type="presOf" srcId="{8B2DEB1A-1352-4B1E-A1B1-1F7BFA7628C3}" destId="{46CB9650-A527-48A8-A320-99BC16AB652F}" srcOrd="0" destOrd="0" presId="urn:microsoft.com/office/officeart/2005/8/layout/radial4"/>
    <dgm:cxn modelId="{FB297592-9669-4C7E-AF02-C4D160873270}" type="presOf" srcId="{F56DE853-476A-4CF9-A068-E8E5EA0A6788}" destId="{3C61BACF-4D9B-4011-992D-B39891B50D1C}" srcOrd="0" destOrd="0" presId="urn:microsoft.com/office/officeart/2005/8/layout/radial4"/>
    <dgm:cxn modelId="{3F56ADA8-D281-4BFD-A65C-C8A5E496122D}" type="presOf" srcId="{0126E6FE-5313-4599-A287-0265EE9F856C}" destId="{1D34984E-0A98-4544-87BE-CA075A30CC6E}" srcOrd="0" destOrd="0" presId="urn:microsoft.com/office/officeart/2005/8/layout/radial4"/>
    <dgm:cxn modelId="{32F198B2-44BE-4055-9243-C698129DE852}" type="presOf" srcId="{E4B76BC7-CFE2-45B3-A34A-9D4B3176FE39}" destId="{CF52EED7-4A34-4644-A729-A5E429992AF8}" srcOrd="0" destOrd="0" presId="urn:microsoft.com/office/officeart/2005/8/layout/radial4"/>
    <dgm:cxn modelId="{ACB86199-091E-43D3-988D-106F9FDECE25}" type="presParOf" srcId="{F6AC25EC-BC8B-40C8-8D1A-C31F3F5DE29F}" destId="{1D34984E-0A98-4544-87BE-CA075A30CC6E}" srcOrd="0" destOrd="0" presId="urn:microsoft.com/office/officeart/2005/8/layout/radial4"/>
    <dgm:cxn modelId="{43E4B46E-CB99-4D09-B552-D4C430678EBE}" type="presParOf" srcId="{F6AC25EC-BC8B-40C8-8D1A-C31F3F5DE29F}" destId="{377DA017-B30A-45E2-B76C-B28A68AE243E}" srcOrd="1" destOrd="0" presId="urn:microsoft.com/office/officeart/2005/8/layout/radial4"/>
    <dgm:cxn modelId="{0C1D03DE-2521-448A-882E-B6F17CEAAAAB}" type="presParOf" srcId="{F6AC25EC-BC8B-40C8-8D1A-C31F3F5DE29F}" destId="{CF52EED7-4A34-4644-A729-A5E429992AF8}" srcOrd="2" destOrd="0" presId="urn:microsoft.com/office/officeart/2005/8/layout/radial4"/>
    <dgm:cxn modelId="{D4518B76-C115-4189-83A8-20586412C384}" type="presParOf" srcId="{F6AC25EC-BC8B-40C8-8D1A-C31F3F5DE29F}" destId="{3C61BACF-4D9B-4011-992D-B39891B50D1C}" srcOrd="3" destOrd="0" presId="urn:microsoft.com/office/officeart/2005/8/layout/radial4"/>
    <dgm:cxn modelId="{D54E5196-7479-49F6-A952-7B827A3D8E4A}" type="presParOf" srcId="{F6AC25EC-BC8B-40C8-8D1A-C31F3F5DE29F}" destId="{9B5D5CE9-674B-4D15-B2CF-C68C3780F808}" srcOrd="4" destOrd="0" presId="urn:microsoft.com/office/officeart/2005/8/layout/radial4"/>
    <dgm:cxn modelId="{106C7653-2792-4289-9FE4-AA57325A7E46}" type="presParOf" srcId="{F6AC25EC-BC8B-40C8-8D1A-C31F3F5DE29F}" destId="{5AFCC470-C1F3-495C-9D64-B37605D931BE}" srcOrd="5" destOrd="0" presId="urn:microsoft.com/office/officeart/2005/8/layout/radial4"/>
    <dgm:cxn modelId="{A64F18E3-F6DC-4525-9B17-B175825D3B63}" type="presParOf" srcId="{F6AC25EC-BC8B-40C8-8D1A-C31F3F5DE29F}" destId="{46CB9650-A527-48A8-A320-99BC16AB652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4984E-0A98-4544-87BE-CA075A30CC6E}">
      <dsp:nvSpPr>
        <dsp:cNvPr id="0" name=""/>
        <dsp:cNvSpPr/>
      </dsp:nvSpPr>
      <dsp:spPr>
        <a:xfrm>
          <a:off x="1876834" y="2944272"/>
          <a:ext cx="1731144" cy="17311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600" kern="1200" dirty="0"/>
            <a:t>APP</a:t>
          </a:r>
        </a:p>
      </dsp:txBody>
      <dsp:txXfrm>
        <a:off x="2130354" y="3197792"/>
        <a:ext cx="1224104" cy="1224104"/>
      </dsp:txXfrm>
    </dsp:sp>
    <dsp:sp modelId="{377DA017-B30A-45E2-B76C-B28A68AE243E}">
      <dsp:nvSpPr>
        <dsp:cNvPr id="0" name=""/>
        <dsp:cNvSpPr/>
      </dsp:nvSpPr>
      <dsp:spPr>
        <a:xfrm rot="12900000">
          <a:off x="698672" y="2620269"/>
          <a:ext cx="1394303" cy="4933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52EED7-4A34-4644-A729-A5E429992AF8}">
      <dsp:nvSpPr>
        <dsp:cNvPr id="0" name=""/>
        <dsp:cNvSpPr/>
      </dsp:nvSpPr>
      <dsp:spPr>
        <a:xfrm>
          <a:off x="2457" y="1809252"/>
          <a:ext cx="1644586" cy="1315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JS/TS</a:t>
          </a:r>
          <a:br>
            <a:rPr lang="pt-BR" sz="2700" kern="1200" dirty="0"/>
          </a:br>
          <a:r>
            <a:rPr lang="pt-BR" sz="2700" kern="1200" dirty="0"/>
            <a:t>HTML</a:t>
          </a:r>
          <a:br>
            <a:rPr lang="pt-BR" sz="2700" kern="1200" dirty="0"/>
          </a:br>
          <a:r>
            <a:rPr lang="pt-BR" sz="2700" kern="1200" dirty="0"/>
            <a:t>CSS</a:t>
          </a:r>
        </a:p>
      </dsp:txBody>
      <dsp:txXfrm>
        <a:off x="40992" y="1847787"/>
        <a:ext cx="1567516" cy="1238599"/>
      </dsp:txXfrm>
    </dsp:sp>
    <dsp:sp modelId="{3C61BACF-4D9B-4011-992D-B39891B50D1C}">
      <dsp:nvSpPr>
        <dsp:cNvPr id="0" name=""/>
        <dsp:cNvSpPr/>
      </dsp:nvSpPr>
      <dsp:spPr>
        <a:xfrm rot="16234884">
          <a:off x="2046176" y="1901573"/>
          <a:ext cx="1426182" cy="4933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5D5CE9-674B-4D15-B2CF-C68C3780F808}">
      <dsp:nvSpPr>
        <dsp:cNvPr id="0" name=""/>
        <dsp:cNvSpPr/>
      </dsp:nvSpPr>
      <dsp:spPr>
        <a:xfrm>
          <a:off x="1944210" y="777372"/>
          <a:ext cx="1644586" cy="1315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ANGULAR</a:t>
          </a:r>
        </a:p>
      </dsp:txBody>
      <dsp:txXfrm>
        <a:off x="1982745" y="815907"/>
        <a:ext cx="1567516" cy="1238599"/>
      </dsp:txXfrm>
    </dsp:sp>
    <dsp:sp modelId="{5AFCC470-C1F3-495C-9D64-B37605D931BE}">
      <dsp:nvSpPr>
        <dsp:cNvPr id="0" name=""/>
        <dsp:cNvSpPr/>
      </dsp:nvSpPr>
      <dsp:spPr>
        <a:xfrm rot="19500000">
          <a:off x="3391837" y="2620269"/>
          <a:ext cx="1394303" cy="4933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CB9650-A527-48A8-A320-99BC16AB652F}">
      <dsp:nvSpPr>
        <dsp:cNvPr id="0" name=""/>
        <dsp:cNvSpPr/>
      </dsp:nvSpPr>
      <dsp:spPr>
        <a:xfrm>
          <a:off x="3837768" y="1809252"/>
          <a:ext cx="1644586" cy="1315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0000"/>
                <a:satMod val="180000"/>
                <a:lumMod val="98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30000"/>
                <a:satMod val="260000"/>
                <a:lumMod val="8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atMod val="110000"/>
              </a:schemeClr>
            </a:gs>
          </a:gsLst>
          <a:lin ang="504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CORDOVA</a:t>
          </a:r>
        </a:p>
      </dsp:txBody>
      <dsp:txXfrm>
        <a:off x="3876303" y="1847787"/>
        <a:ext cx="1567516" cy="1238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5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3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5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7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69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92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E78AD9B-C05A-4FF1-A760-8EF09214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052736"/>
            <a:ext cx="8426099" cy="44237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25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215E128-B408-42CB-8378-A6E81E7CF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65" y="2650274"/>
            <a:ext cx="2298935" cy="2298935"/>
          </a:xfrm>
          <a:prstGeom prst="rect">
            <a:avLst/>
          </a:prstGeom>
        </p:spPr>
      </p:pic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661888"/>
          </a:xfrm>
        </p:spPr>
        <p:txBody>
          <a:bodyPr rtlCol="0"/>
          <a:lstStyle/>
          <a:p>
            <a:pPr algn="ctr" rtl="0"/>
            <a:r>
              <a:rPr lang="pt-BR" dirty="0"/>
              <a:t>AHHH MENTIRA!!</a:t>
            </a:r>
            <a:endParaRPr lang="en-US" dirty="0"/>
          </a:p>
        </p:txBody>
      </p:sp>
      <p:sp>
        <p:nvSpPr>
          <p:cNvPr id="4" name="Título 12">
            <a:extLst>
              <a:ext uri="{FF2B5EF4-FFF2-40B4-BE49-F238E27FC236}">
                <a16:creationId xmlns:a16="http://schemas.microsoft.com/office/drawing/2014/main" id="{E0057D2F-5252-46F9-A98C-3FC430F199C3}"/>
              </a:ext>
            </a:extLst>
          </p:cNvPr>
          <p:cNvSpPr txBox="1">
            <a:spLocks/>
          </p:cNvSpPr>
          <p:nvPr/>
        </p:nvSpPr>
        <p:spPr>
          <a:xfrm>
            <a:off x="1218883" y="922536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rgbClr val="FFFF00"/>
                </a:solidFill>
              </a:rPr>
              <a:t>Como isso é possível?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70B8BD-ADAE-4FAF-91F6-C94AC1363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12" y="2420887"/>
            <a:ext cx="1030423" cy="10304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A9481E-A475-438C-826A-45F1409608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07" y="1703468"/>
            <a:ext cx="1030423" cy="10304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DE31D8D-0307-409F-A9E1-991B609CEC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85" y="5282094"/>
            <a:ext cx="1315258" cy="131525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3DD5E9-8660-47ED-AB83-58AB4DFE78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11" y="4168729"/>
            <a:ext cx="1297180" cy="129718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26CFE4A-9C81-43E1-9F32-DEBA1DEEE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3919972"/>
            <a:ext cx="1986745" cy="179469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B623DE-7754-4FA6-A347-787BEB2BC6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409" y="2278469"/>
            <a:ext cx="1169118" cy="1315258"/>
          </a:xfrm>
          <a:prstGeom prst="rect">
            <a:avLst/>
          </a:prstGeom>
        </p:spPr>
      </p:pic>
      <p:sp>
        <p:nvSpPr>
          <p:cNvPr id="11" name="Título 12">
            <a:extLst>
              <a:ext uri="{FF2B5EF4-FFF2-40B4-BE49-F238E27FC236}">
                <a16:creationId xmlns:a16="http://schemas.microsoft.com/office/drawing/2014/main" id="{955C22AC-37C0-49F1-B461-DD27A81A44EE}"/>
              </a:ext>
            </a:extLst>
          </p:cNvPr>
          <p:cNvSpPr txBox="1">
            <a:spLocks/>
          </p:cNvSpPr>
          <p:nvPr/>
        </p:nvSpPr>
        <p:spPr>
          <a:xfrm>
            <a:off x="1013009" y="3524082"/>
            <a:ext cx="4050433" cy="39589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00" dirty="0"/>
              <a:t>**JS com superpoderes (POO, classes, sintaxe simplificada e clara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532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IONIC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pt-BR" dirty="0"/>
              <a:t>Um framework de desenvolvimento mobile que utiliza HTML, JAVASCRIPT e CSS para resultar em um aplicativo.</a:t>
            </a:r>
          </a:p>
          <a:p>
            <a:pPr marL="0" indent="0" rtl="0">
              <a:buNone/>
            </a:pPr>
            <a:r>
              <a:rPr lang="pt-BR" dirty="0"/>
              <a:t>Angular facilita o </a:t>
            </a:r>
            <a:r>
              <a:rPr lang="pt-BR" dirty="0" err="1"/>
              <a:t>dev</a:t>
            </a:r>
            <a:r>
              <a:rPr lang="pt-BR" dirty="0"/>
              <a:t>, componentes, data </a:t>
            </a:r>
            <a:r>
              <a:rPr lang="pt-BR" dirty="0" err="1"/>
              <a:t>binding</a:t>
            </a:r>
            <a:r>
              <a:rPr lang="pt-BR" dirty="0"/>
              <a:t>, compilação assíncrona ( </a:t>
            </a:r>
            <a:r>
              <a:rPr lang="pt-BR" dirty="0" err="1"/>
              <a:t>try</a:t>
            </a:r>
            <a:r>
              <a:rPr lang="pt-BR" dirty="0"/>
              <a:t>, catch, </a:t>
            </a:r>
            <a:r>
              <a:rPr lang="pt-BR" dirty="0" err="1"/>
              <a:t>assync</a:t>
            </a:r>
            <a:r>
              <a:rPr lang="pt-BR" dirty="0"/>
              <a:t>, </a:t>
            </a:r>
            <a:r>
              <a:rPr lang="pt-BR" dirty="0" err="1"/>
              <a:t>await</a:t>
            </a:r>
            <a:r>
              <a:rPr lang="pt-BR" dirty="0"/>
              <a:t>..) sem bloquear o segmento.</a:t>
            </a:r>
          </a:p>
          <a:p>
            <a:pPr marL="0" indent="0" rtl="0">
              <a:buNone/>
            </a:pPr>
            <a:r>
              <a:rPr lang="pt-BR" dirty="0" err="1"/>
              <a:t>Cordova</a:t>
            </a:r>
            <a:r>
              <a:rPr lang="pt-BR" dirty="0"/>
              <a:t> faz o nosso código JS acessar os recursos nativos do dispositivo (câmera, </a:t>
            </a:r>
            <a:r>
              <a:rPr lang="pt-BR" dirty="0" err="1"/>
              <a:t>gps</a:t>
            </a:r>
            <a:r>
              <a:rPr lang="pt-BR" dirty="0"/>
              <a:t>, acelerômetro..)</a:t>
            </a:r>
          </a:p>
          <a:p>
            <a:pPr marL="0" indent="0" rtl="0">
              <a:buNone/>
            </a:pPr>
            <a:r>
              <a:rPr lang="pt-BR" dirty="0"/>
              <a:t>O app é executado dentro de um </a:t>
            </a:r>
            <a:r>
              <a:rPr lang="pt-BR" dirty="0" err="1"/>
              <a:t>Webview</a:t>
            </a:r>
            <a:r>
              <a:rPr lang="pt-BR" dirty="0"/>
              <a:t> (browser especial)</a:t>
            </a:r>
            <a:endParaRPr lang="pt-br" dirty="0"/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E222CE07-BB4D-4025-8E01-7AB72B01D4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0276598"/>
              </p:ext>
            </p:extLst>
          </p:nvPr>
        </p:nvGraphicFramePr>
        <p:xfrm>
          <a:off x="6297560" y="886618"/>
          <a:ext cx="5484813" cy="548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DOCUMENTAÇÃO</a:t>
            </a: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CCD4550-C82C-4335-A54E-4B70FB6B82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1700808"/>
            <a:ext cx="7543966" cy="3600400"/>
          </a:xfr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8A18937-089D-4D24-AAAA-D8C9987DD5BA}"/>
              </a:ext>
            </a:extLst>
          </p:cNvPr>
          <p:cNvSpPr txBox="1">
            <a:spLocks/>
          </p:cNvSpPr>
          <p:nvPr/>
        </p:nvSpPr>
        <p:spPr>
          <a:xfrm>
            <a:off x="914161" y="1772816"/>
            <a:ext cx="3947731" cy="25922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Código aberto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Comunidade ativa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Slack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Github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781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COMPONENTS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8F1C2-002B-4E66-8210-4ECCB38D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43" y="1340768"/>
            <a:ext cx="9404537" cy="47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IONIC NATIVE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771199-5633-415D-B294-CB40B155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340768"/>
            <a:ext cx="6724921" cy="4176464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7827FB-3FE2-40ED-A32C-277706B99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597925"/>
            <a:ext cx="5747435" cy="4927419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4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IONICONS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D300C0-67B3-4994-87DC-06643DCE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36" y="1340768"/>
            <a:ext cx="9796350" cy="48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661888"/>
          </a:xfrm>
        </p:spPr>
        <p:txBody>
          <a:bodyPr rtlCol="0"/>
          <a:lstStyle/>
          <a:p>
            <a:pPr algn="ctr" rtl="0"/>
            <a:r>
              <a:rPr lang="pt-BR" dirty="0"/>
              <a:t>ESTRUTURA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5DC7C0-BE50-418C-980B-F6E47065D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052736"/>
            <a:ext cx="3057761" cy="5472608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61D1798-B921-4822-A256-B7E926856648}"/>
              </a:ext>
            </a:extLst>
          </p:cNvPr>
          <p:cNvSpPr/>
          <p:nvPr/>
        </p:nvSpPr>
        <p:spPr>
          <a:xfrm>
            <a:off x="4478288" y="173635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14" name="Título 12">
            <a:extLst>
              <a:ext uri="{FF2B5EF4-FFF2-40B4-BE49-F238E27FC236}">
                <a16:creationId xmlns:a16="http://schemas.microsoft.com/office/drawing/2014/main" id="{35D93669-6F2F-4B14-8141-4C844DE3D4D1}"/>
              </a:ext>
            </a:extLst>
          </p:cNvPr>
          <p:cNvSpPr txBox="1">
            <a:spLocks/>
          </p:cNvSpPr>
          <p:nvPr/>
        </p:nvSpPr>
        <p:spPr>
          <a:xfrm>
            <a:off x="5086300" y="1802075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node_modules</a:t>
            </a:r>
            <a:r>
              <a:rPr lang="pt-BR" dirty="0"/>
              <a:t>: dependências e plugins instalados pelo node</a:t>
            </a:r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C1B2969-4D87-4D7B-A305-EFE87AFBB0DF}"/>
              </a:ext>
            </a:extLst>
          </p:cNvPr>
          <p:cNvSpPr/>
          <p:nvPr/>
        </p:nvSpPr>
        <p:spPr>
          <a:xfrm>
            <a:off x="4766320" y="237480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17" name="Título 12">
            <a:extLst>
              <a:ext uri="{FF2B5EF4-FFF2-40B4-BE49-F238E27FC236}">
                <a16:creationId xmlns:a16="http://schemas.microsoft.com/office/drawing/2014/main" id="{C3D98122-329A-4C4C-B361-45F32502AA1A}"/>
              </a:ext>
            </a:extLst>
          </p:cNvPr>
          <p:cNvSpPr txBox="1">
            <a:spLocks/>
          </p:cNvSpPr>
          <p:nvPr/>
        </p:nvSpPr>
        <p:spPr>
          <a:xfrm>
            <a:off x="5342384" y="2440521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platforms</a:t>
            </a:r>
            <a:r>
              <a:rPr lang="pt-BR" dirty="0"/>
              <a:t>: as plataformas adicionadas ao projeto</a:t>
            </a:r>
            <a:endParaRPr lang="en-US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208B0E02-9F2A-4219-B181-9A39E51AAC0B}"/>
              </a:ext>
            </a:extLst>
          </p:cNvPr>
          <p:cNvSpPr/>
          <p:nvPr/>
        </p:nvSpPr>
        <p:spPr>
          <a:xfrm>
            <a:off x="5086300" y="292866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1" name="Título 12">
            <a:extLst>
              <a:ext uri="{FF2B5EF4-FFF2-40B4-BE49-F238E27FC236}">
                <a16:creationId xmlns:a16="http://schemas.microsoft.com/office/drawing/2014/main" id="{C777B484-DF61-4E3E-B7D7-6A4A898CD03D}"/>
              </a:ext>
            </a:extLst>
          </p:cNvPr>
          <p:cNvSpPr txBox="1">
            <a:spLocks/>
          </p:cNvSpPr>
          <p:nvPr/>
        </p:nvSpPr>
        <p:spPr>
          <a:xfrm>
            <a:off x="5662364" y="2994385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plugins: os plugins instalados nas plataformas</a:t>
            </a:r>
            <a:endParaRPr lang="en-US" dirty="0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189453C-7798-4E65-B737-05E5252205E3}"/>
              </a:ext>
            </a:extLst>
          </p:cNvPr>
          <p:cNvSpPr/>
          <p:nvPr/>
        </p:nvSpPr>
        <p:spPr>
          <a:xfrm>
            <a:off x="5374332" y="3526928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3" name="Título 12">
            <a:extLst>
              <a:ext uri="{FF2B5EF4-FFF2-40B4-BE49-F238E27FC236}">
                <a16:creationId xmlns:a16="http://schemas.microsoft.com/office/drawing/2014/main" id="{121274B1-71B1-4D37-9C7C-71FB17F45715}"/>
              </a:ext>
            </a:extLst>
          </p:cNvPr>
          <p:cNvSpPr txBox="1">
            <a:spLocks/>
          </p:cNvSpPr>
          <p:nvPr/>
        </p:nvSpPr>
        <p:spPr>
          <a:xfrm>
            <a:off x="5968732" y="3586362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resources</a:t>
            </a:r>
            <a:r>
              <a:rPr lang="pt-BR" dirty="0"/>
              <a:t>: as imagens (</a:t>
            </a:r>
            <a:r>
              <a:rPr lang="pt-BR" dirty="0" err="1"/>
              <a:t>icon</a:t>
            </a:r>
            <a:r>
              <a:rPr lang="pt-BR" dirty="0"/>
              <a:t> e </a:t>
            </a:r>
            <a:r>
              <a:rPr lang="pt-BR" dirty="0" err="1"/>
              <a:t>splash</a:t>
            </a:r>
            <a:r>
              <a:rPr lang="pt-BR" dirty="0"/>
              <a:t>) do aplicativo</a:t>
            </a:r>
            <a:endParaRPr lang="en-US" dirty="0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75B92D91-2203-47D4-B805-570D094F9447}"/>
              </a:ext>
            </a:extLst>
          </p:cNvPr>
          <p:cNvSpPr/>
          <p:nvPr/>
        </p:nvSpPr>
        <p:spPr>
          <a:xfrm>
            <a:off x="5662364" y="4034323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5" name="Título 12">
            <a:extLst>
              <a:ext uri="{FF2B5EF4-FFF2-40B4-BE49-F238E27FC236}">
                <a16:creationId xmlns:a16="http://schemas.microsoft.com/office/drawing/2014/main" id="{09690F6D-D1D0-4F86-8033-9C9923A2C92C}"/>
              </a:ext>
            </a:extLst>
          </p:cNvPr>
          <p:cNvSpPr txBox="1">
            <a:spLocks/>
          </p:cNvSpPr>
          <p:nvPr/>
        </p:nvSpPr>
        <p:spPr>
          <a:xfrm>
            <a:off x="6238428" y="4100044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src</a:t>
            </a:r>
            <a:r>
              <a:rPr lang="pt-BR" dirty="0"/>
              <a:t>: pasta principal, código fonte</a:t>
            </a:r>
            <a:endParaRPr lang="en-US" dirty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B63E6D72-2A41-4030-B095-11AFC4B577A6}"/>
              </a:ext>
            </a:extLst>
          </p:cNvPr>
          <p:cNvSpPr/>
          <p:nvPr/>
        </p:nvSpPr>
        <p:spPr>
          <a:xfrm>
            <a:off x="5950396" y="4617228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7" name="Título 12">
            <a:extLst>
              <a:ext uri="{FF2B5EF4-FFF2-40B4-BE49-F238E27FC236}">
                <a16:creationId xmlns:a16="http://schemas.microsoft.com/office/drawing/2014/main" id="{D7522315-8644-4275-95C8-4A661A3710AA}"/>
              </a:ext>
            </a:extLst>
          </p:cNvPr>
          <p:cNvSpPr txBox="1">
            <a:spLocks/>
          </p:cNvSpPr>
          <p:nvPr/>
        </p:nvSpPr>
        <p:spPr>
          <a:xfrm>
            <a:off x="6526460" y="4696395"/>
            <a:ext cx="4874820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00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config.xml: informações do app  (vão para a loja)</a:t>
            </a:r>
            <a:endParaRPr lang="en-US" dirty="0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BC6A2AD8-E21A-4D5E-9E63-A5045A206794}"/>
              </a:ext>
            </a:extLst>
          </p:cNvPr>
          <p:cNvSpPr/>
          <p:nvPr/>
        </p:nvSpPr>
        <p:spPr>
          <a:xfrm>
            <a:off x="6238428" y="5150816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9" name="Título 12">
            <a:extLst>
              <a:ext uri="{FF2B5EF4-FFF2-40B4-BE49-F238E27FC236}">
                <a16:creationId xmlns:a16="http://schemas.microsoft.com/office/drawing/2014/main" id="{81192BCA-757F-475E-BB0C-393E22F8D1A5}"/>
              </a:ext>
            </a:extLst>
          </p:cNvPr>
          <p:cNvSpPr txBox="1">
            <a:spLocks/>
          </p:cNvSpPr>
          <p:nvPr/>
        </p:nvSpPr>
        <p:spPr>
          <a:xfrm>
            <a:off x="6814492" y="5216537"/>
            <a:ext cx="5130904" cy="3006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package.json</a:t>
            </a:r>
            <a:r>
              <a:rPr lang="pt-BR" sz="1400" dirty="0"/>
              <a:t>: declaração dos pacotes (criará a pasta </a:t>
            </a:r>
            <a:r>
              <a:rPr lang="pt-BR" sz="1400" dirty="0" err="1"/>
              <a:t>node_modules</a:t>
            </a:r>
            <a:r>
              <a:rPr lang="pt-BR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88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 animBg="1"/>
      <p:bldP spid="17" grpId="0"/>
      <p:bldP spid="19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PROGRESSIVE WEB APP (PWA)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C5116C-F234-4638-AE79-83744C12F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1" y="1700808"/>
            <a:ext cx="7776864" cy="388820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8FC6331-DB06-4F9B-B238-F6C5737CCC2B}"/>
              </a:ext>
            </a:extLst>
          </p:cNvPr>
          <p:cNvSpPr txBox="1">
            <a:spLocks/>
          </p:cNvSpPr>
          <p:nvPr/>
        </p:nvSpPr>
        <p:spPr>
          <a:xfrm>
            <a:off x="943219" y="1556792"/>
            <a:ext cx="2742694" cy="374441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err="1"/>
              <a:t>Progressive</a:t>
            </a:r>
            <a:r>
              <a:rPr lang="pt-BR" sz="2800" dirty="0"/>
              <a:t> Web App pode ser visto como uma evolução híbrida entre as páginas da web regulares (ou sites) e um aplicativo móvel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2116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 rtl="0"/>
            <a:r>
              <a:rPr lang="pt-BR" dirty="0"/>
              <a:t>PWA TOOLKIT IONIC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FC6331-DB06-4F9B-B238-F6C5737CCC2B}"/>
              </a:ext>
            </a:extLst>
          </p:cNvPr>
          <p:cNvSpPr txBox="1">
            <a:spLocks/>
          </p:cNvSpPr>
          <p:nvPr/>
        </p:nvSpPr>
        <p:spPr>
          <a:xfrm>
            <a:off x="1053852" y="1931409"/>
            <a:ext cx="3308043" cy="374441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Lazy</a:t>
            </a:r>
            <a:r>
              <a:rPr lang="pt-BR" sz="2800" dirty="0"/>
              <a:t> </a:t>
            </a:r>
            <a:r>
              <a:rPr lang="pt-BR" sz="2800" dirty="0" err="1"/>
              <a:t>Loading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Stencil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Testes Unitários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ES6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Variáveis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Polyfills</a:t>
            </a:r>
            <a:r>
              <a:rPr lang="pt-BR" sz="2800" dirty="0"/>
              <a:t> Inteligentes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F8FB3F-4B5F-42C5-AD04-17D42790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06" y="1009095"/>
            <a:ext cx="6335009" cy="3524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894823-FC7D-4DFC-8262-DD01234AE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10" y="1931409"/>
            <a:ext cx="6779952" cy="41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/>
            <a:r>
              <a:rPr lang="pt-BR" b="1" dirty="0">
                <a:latin typeface="+mn-lt"/>
              </a:rPr>
              <a:t>V IONIC 4.0.0-beta.0</a:t>
            </a:r>
            <a:endParaRPr lang="pt-br" dirty="0">
              <a:latin typeface="+mn-lt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FC6331-DB06-4F9B-B238-F6C5737CCC2B}"/>
              </a:ext>
            </a:extLst>
          </p:cNvPr>
          <p:cNvSpPr txBox="1">
            <a:spLocks/>
          </p:cNvSpPr>
          <p:nvPr/>
        </p:nvSpPr>
        <p:spPr>
          <a:xfrm>
            <a:off x="1053852" y="2135388"/>
            <a:ext cx="4536504" cy="453650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Stencil</a:t>
            </a:r>
            <a:r>
              <a:rPr lang="pt-BR" sz="2800" dirty="0"/>
              <a:t> (web </a:t>
            </a:r>
            <a:r>
              <a:rPr lang="pt-BR" sz="2800" dirty="0" err="1"/>
              <a:t>components</a:t>
            </a:r>
            <a:r>
              <a:rPr lang="pt-BR" sz="2800" dirty="0"/>
              <a:t> / menos códigos)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Melhoria desempenho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Integração e Compatibilidade (</a:t>
            </a:r>
            <a:r>
              <a:rPr lang="pt-BR" sz="2800" dirty="0" err="1"/>
              <a:t>vue</a:t>
            </a:r>
            <a:r>
              <a:rPr lang="pt-BR" sz="2800" dirty="0"/>
              <a:t>, </a:t>
            </a:r>
            <a:r>
              <a:rPr lang="pt-BR" sz="2800" dirty="0" err="1"/>
              <a:t>react</a:t>
            </a:r>
            <a:r>
              <a:rPr lang="pt-BR" sz="2800" dirty="0"/>
              <a:t>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Angular CLI e </a:t>
            </a:r>
            <a:r>
              <a:rPr lang="pt-BR" sz="2800" dirty="0" err="1"/>
              <a:t>Router</a:t>
            </a:r>
            <a:r>
              <a:rPr lang="pt-BR" sz="2800" dirty="0"/>
              <a:t> (fora </a:t>
            </a:r>
            <a:r>
              <a:rPr lang="pt-BR" sz="2800" dirty="0" err="1"/>
              <a:t>ionic</a:t>
            </a:r>
            <a:r>
              <a:rPr lang="pt-BR" sz="2800" dirty="0"/>
              <a:t>-app-scripts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 err="1"/>
              <a:t>Ionicons</a:t>
            </a:r>
            <a:r>
              <a:rPr lang="pt-BR" sz="3000" dirty="0"/>
              <a:t> 4.0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 err="1"/>
              <a:t>Ionic</a:t>
            </a:r>
            <a:r>
              <a:rPr lang="pt-BR" sz="3000" dirty="0"/>
              <a:t> </a:t>
            </a:r>
            <a:r>
              <a:rPr lang="pt-BR" sz="3000" dirty="0" err="1"/>
              <a:t>Native</a:t>
            </a:r>
            <a:r>
              <a:rPr lang="pt-BR" sz="3000" dirty="0"/>
              <a:t> 5.0 (Capacitor)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2881F8D-C3C3-4BEC-A4F1-1B8042ADF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58" y="1075917"/>
            <a:ext cx="7201905" cy="3429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6AFE80F-8EBF-4DD4-B515-D2234D664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2150837"/>
            <a:ext cx="5784726" cy="36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26749" y="-99392"/>
            <a:ext cx="8735325" cy="2000251"/>
          </a:xfrm>
        </p:spPr>
        <p:txBody>
          <a:bodyPr rtlCol="0">
            <a:normAutofit fontScale="90000"/>
          </a:bodyPr>
          <a:lstStyle/>
          <a:p>
            <a:br>
              <a:rPr lang="pt-BR" dirty="0"/>
            </a:br>
            <a:r>
              <a:rPr lang="pt-BR" dirty="0"/>
              <a:t>Dominando o </a:t>
            </a:r>
            <a:r>
              <a:rPr lang="pt-BR" dirty="0" err="1"/>
              <a:t>Ionic</a:t>
            </a:r>
            <a:r>
              <a:rPr lang="pt-BR" dirty="0"/>
              <a:t> Framework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726749" y="2060848"/>
            <a:ext cx="8735325" cy="1752600"/>
          </a:xfrm>
        </p:spPr>
        <p:txBody>
          <a:bodyPr rtlCol="0"/>
          <a:lstStyle/>
          <a:p>
            <a:pPr rtl="0"/>
            <a:r>
              <a:rPr lang="pt-BR" dirty="0"/>
              <a:t>Aprenda a desenvolver aplicativos mobile e </a:t>
            </a:r>
            <a:r>
              <a:rPr lang="pt-BR" dirty="0" err="1"/>
              <a:t>webapps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BF158A-3C63-4D19-9082-561AB539D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2937148"/>
            <a:ext cx="2780928" cy="2780928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CAAF6C7-5F27-44C4-B89A-733DE2E9F6EE}"/>
              </a:ext>
            </a:extLst>
          </p:cNvPr>
          <p:cNvSpPr txBox="1">
            <a:spLocks/>
          </p:cNvSpPr>
          <p:nvPr/>
        </p:nvSpPr>
        <p:spPr>
          <a:xfrm>
            <a:off x="1533037" y="5681041"/>
            <a:ext cx="8735325" cy="913335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/>
              <a:t>11/08/2018 – JS Day – FSA</a:t>
            </a:r>
          </a:p>
          <a:p>
            <a:pPr algn="ctr"/>
            <a:r>
              <a:rPr lang="pt-BR" sz="2000" dirty="0"/>
              <a:t>Junior Abranches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/>
            <a:r>
              <a:rPr lang="pt-BR" b="1" dirty="0">
                <a:latin typeface="+mn-lt"/>
              </a:rPr>
              <a:t>SHOW ME TE CODE!!!!</a:t>
            </a:r>
            <a:endParaRPr lang="pt-br" dirty="0">
              <a:latin typeface="+mn-lt"/>
            </a:endParaRPr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D00BEEDD-33F5-4B84-A443-5FD417B36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562" y="1267544"/>
            <a:ext cx="5981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/>
            <a:r>
              <a:rPr lang="pt-BR" b="1" dirty="0">
                <a:latin typeface="+mn-lt"/>
              </a:rPr>
              <a:t>SHOW ME TE CODE!!!!</a:t>
            </a:r>
            <a:endParaRPr lang="pt-br" dirty="0"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6ED924-4E52-46BF-AB5C-864E10D3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1844824"/>
            <a:ext cx="7143220" cy="386389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4D87761-E91F-4324-B13E-354EB0A6B7D5}"/>
              </a:ext>
            </a:extLst>
          </p:cNvPr>
          <p:cNvSpPr txBox="1">
            <a:spLocks/>
          </p:cNvSpPr>
          <p:nvPr/>
        </p:nvSpPr>
        <p:spPr>
          <a:xfrm>
            <a:off x="914161" y="1844824"/>
            <a:ext cx="3326795" cy="213570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latin typeface="+mn-lt"/>
              </a:rPr>
              <a:t>Form</a:t>
            </a:r>
            <a:r>
              <a:rPr lang="pt-BR" sz="3200" b="1" dirty="0">
                <a:latin typeface="+mn-lt"/>
              </a:rPr>
              <a:t> (angular)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latin typeface="+mn-lt"/>
              </a:rPr>
              <a:t>Input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latin typeface="+mn-lt"/>
              </a:rPr>
              <a:t>Button</a:t>
            </a:r>
            <a:endParaRPr lang="pt-br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6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/>
            <a:r>
              <a:rPr lang="pt-BR" b="1" dirty="0">
                <a:latin typeface="+mn-lt"/>
              </a:rPr>
              <a:t>SHOW ME TE CODE!!!!</a:t>
            </a:r>
            <a:endParaRPr lang="pt-br" dirty="0">
              <a:latin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B93374-5013-4122-90BA-997917C1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59" y="1218089"/>
            <a:ext cx="8255704" cy="53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332656"/>
            <a:ext cx="10360501" cy="676439"/>
          </a:xfrm>
        </p:spPr>
        <p:txBody>
          <a:bodyPr rtlCol="0"/>
          <a:lstStyle/>
          <a:p>
            <a:pPr algn="ctr"/>
            <a:r>
              <a:rPr lang="pt-BR" b="1" dirty="0">
                <a:latin typeface="+mn-lt"/>
              </a:rPr>
              <a:t>TELA DE LOGIN</a:t>
            </a:r>
            <a:endParaRPr lang="pt-br" dirty="0">
              <a:latin typeface="+mn-lt"/>
            </a:endParaRPr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D00BEEDD-33F5-4B84-A443-5FD417B36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561" y="1267544"/>
            <a:ext cx="5981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2993" y="2433494"/>
            <a:ext cx="4062942" cy="711200"/>
          </a:xfrm>
        </p:spPr>
        <p:txBody>
          <a:bodyPr rtlCol="0"/>
          <a:lstStyle/>
          <a:p>
            <a:pPr rtl="0"/>
            <a:r>
              <a:rPr lang="pt-BR" dirty="0"/>
              <a:t>Junior </a:t>
            </a:r>
            <a:r>
              <a:rPr lang="pt-BR" dirty="0" err="1"/>
              <a:t>abranches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77788" y="3089672"/>
            <a:ext cx="4062942" cy="339328"/>
          </a:xfrm>
        </p:spPr>
        <p:txBody>
          <a:bodyPr rtlCol="0">
            <a:normAutofit lnSpcReduction="10000"/>
          </a:bodyPr>
          <a:lstStyle/>
          <a:p>
            <a:pPr algn="r" rtl="0"/>
            <a:r>
              <a:rPr lang="en-US" sz="1600" dirty="0"/>
              <a:t>I9 </a:t>
            </a:r>
            <a:r>
              <a:rPr lang="en-US" sz="1600" dirty="0" err="1"/>
              <a:t>Desenvolvimento</a:t>
            </a:r>
            <a:endParaRPr lang="en-US" sz="16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D396798-A6FF-47BB-A915-FA154D53D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533795"/>
            <a:ext cx="1905000" cy="1905000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F6840E02-02C5-4409-A3AA-6BE191E4476C}"/>
              </a:ext>
            </a:extLst>
          </p:cNvPr>
          <p:cNvSpPr txBox="1">
            <a:spLocks/>
          </p:cNvSpPr>
          <p:nvPr/>
        </p:nvSpPr>
        <p:spPr>
          <a:xfrm>
            <a:off x="951104" y="3795571"/>
            <a:ext cx="4062942" cy="1145597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/>
              <a:t>Muito</a:t>
            </a:r>
            <a:r>
              <a:rPr lang="en-US" sz="3600" dirty="0"/>
              <a:t> </a:t>
            </a:r>
            <a:r>
              <a:rPr lang="en-US" sz="3600" dirty="0" err="1"/>
              <a:t>obrigado</a:t>
            </a:r>
            <a:r>
              <a:rPr lang="en-US" sz="3600" dirty="0"/>
              <a:t> pela </a:t>
            </a:r>
            <a:r>
              <a:rPr lang="en-US" sz="3600" dirty="0" err="1"/>
              <a:t>oportunidade</a:t>
            </a:r>
            <a:r>
              <a:rPr lang="en-US" sz="3600" dirty="0"/>
              <a:t>!</a:t>
            </a:r>
          </a:p>
          <a:p>
            <a:pPr algn="ctr"/>
            <a:endParaRPr lang="en-US" sz="3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B2BDDB-3794-4721-942D-6E12E2CB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8" y="1196752"/>
            <a:ext cx="4789783" cy="47971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E64A9D44-7B5F-4164-A7C1-86E9401DB4A7}"/>
              </a:ext>
            </a:extLst>
          </p:cNvPr>
          <p:cNvSpPr txBox="1">
            <a:spLocks/>
          </p:cNvSpPr>
          <p:nvPr/>
        </p:nvSpPr>
        <p:spPr>
          <a:xfrm>
            <a:off x="951104" y="5178609"/>
            <a:ext cx="4062942" cy="277586"/>
          </a:xfrm>
          <a:prstGeom prst="rect">
            <a:avLst/>
          </a:prstGeom>
        </p:spPr>
        <p:txBody>
          <a:bodyPr vert="horz" lIns="121899" tIns="60949" rIns="121899" bIns="60949" rtlCol="0">
            <a:normAutofit fontScale="77500" lnSpcReduction="2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@</a:t>
            </a:r>
            <a:r>
              <a:rPr lang="en-US" sz="1800" dirty="0" err="1"/>
              <a:t>juniorabranches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3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759C62-75D7-4F29-B41E-72AC0E8DD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5456194"/>
            <a:ext cx="1194444" cy="895833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6C1ADBA6-57D3-4A69-9985-758DBC67CE23}"/>
              </a:ext>
            </a:extLst>
          </p:cNvPr>
          <p:cNvSpPr txBox="1">
            <a:spLocks/>
          </p:cNvSpPr>
          <p:nvPr/>
        </p:nvSpPr>
        <p:spPr>
          <a:xfrm>
            <a:off x="1337914" y="5765318"/>
            <a:ext cx="4062942" cy="277586"/>
          </a:xfrm>
          <a:prstGeom prst="rect">
            <a:avLst/>
          </a:prstGeom>
        </p:spPr>
        <p:txBody>
          <a:bodyPr vert="horz" lIns="121899" tIns="60949" rIns="121899" bIns="60949" rtlCol="0">
            <a:normAutofit fontScale="70000" lnSpcReduction="2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/</a:t>
            </a:r>
            <a:r>
              <a:rPr lang="en-US" sz="1800" dirty="0" err="1"/>
              <a:t>CanalDoAbranches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68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2993" y="2433494"/>
            <a:ext cx="4062942" cy="711200"/>
          </a:xfrm>
        </p:spPr>
        <p:txBody>
          <a:bodyPr rtlCol="0"/>
          <a:lstStyle/>
          <a:p>
            <a:pPr rtl="0"/>
            <a:r>
              <a:rPr lang="pt-BR" dirty="0"/>
              <a:t>Junior </a:t>
            </a:r>
            <a:r>
              <a:rPr lang="pt-BR" dirty="0" err="1"/>
              <a:t>abranches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77788" y="3089672"/>
            <a:ext cx="4062942" cy="339328"/>
          </a:xfrm>
        </p:spPr>
        <p:txBody>
          <a:bodyPr rtlCol="0">
            <a:normAutofit lnSpcReduction="10000"/>
          </a:bodyPr>
          <a:lstStyle/>
          <a:p>
            <a:pPr algn="r" rtl="0"/>
            <a:r>
              <a:rPr lang="en-US" sz="1600" dirty="0"/>
              <a:t>I9 </a:t>
            </a:r>
            <a:r>
              <a:rPr lang="en-US" sz="1600" dirty="0" err="1"/>
              <a:t>Desenvolvimento</a:t>
            </a:r>
            <a:endParaRPr lang="en-US" sz="16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D396798-A6FF-47BB-A915-FA154D53D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533795"/>
            <a:ext cx="1905000" cy="1905000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F6840E02-02C5-4409-A3AA-6BE191E4476C}"/>
              </a:ext>
            </a:extLst>
          </p:cNvPr>
          <p:cNvSpPr txBox="1">
            <a:spLocks/>
          </p:cNvSpPr>
          <p:nvPr/>
        </p:nvSpPr>
        <p:spPr>
          <a:xfrm>
            <a:off x="982993" y="3795571"/>
            <a:ext cx="4062942" cy="311546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Analista</a:t>
            </a:r>
            <a:r>
              <a:rPr lang="en-US" sz="1800" dirty="0"/>
              <a:t>/</a:t>
            </a:r>
            <a:r>
              <a:rPr lang="en-US" sz="1800" dirty="0" err="1"/>
              <a:t>Desenvolvedor</a:t>
            </a:r>
            <a:r>
              <a:rPr lang="en-US" sz="1800" dirty="0"/>
              <a:t> mobile </a:t>
            </a:r>
            <a:r>
              <a:rPr lang="en-US" sz="1800" dirty="0" err="1"/>
              <a:t>há</a:t>
            </a:r>
            <a:r>
              <a:rPr lang="en-US" sz="1800" dirty="0"/>
              <a:t> 6 </a:t>
            </a:r>
            <a:r>
              <a:rPr lang="en-US" sz="1800" dirty="0" err="1"/>
              <a:t>anos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Instrutor</a:t>
            </a:r>
            <a:r>
              <a:rPr lang="en-US" sz="1800" dirty="0"/>
              <a:t>/Professor dev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Palestrante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Autor de </a:t>
            </a:r>
            <a:r>
              <a:rPr lang="en-US" sz="1800" dirty="0" err="1"/>
              <a:t>artigos</a:t>
            </a:r>
            <a:r>
              <a:rPr lang="en-US" sz="1800" dirty="0"/>
              <a:t> e </a:t>
            </a:r>
            <a:r>
              <a:rPr lang="en-US" sz="1800" dirty="0" err="1"/>
              <a:t>tutoriais</a:t>
            </a:r>
            <a:r>
              <a:rPr lang="en-US" sz="1800" dirty="0"/>
              <a:t> pela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Professor de </a:t>
            </a:r>
            <a:r>
              <a:rPr lang="en-US" sz="1800" dirty="0" err="1"/>
              <a:t>Cursos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plataformas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22D578A-E7BA-46CE-B090-F9FBBE142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187901"/>
            <a:ext cx="6130830" cy="18403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47A7310-35AF-4028-B144-8D42BA12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398210"/>
            <a:ext cx="5986814" cy="20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2993" y="2433494"/>
            <a:ext cx="4062942" cy="711200"/>
          </a:xfrm>
        </p:spPr>
        <p:txBody>
          <a:bodyPr rtlCol="0"/>
          <a:lstStyle/>
          <a:p>
            <a:pPr rtl="0"/>
            <a:r>
              <a:rPr lang="pt-BR" dirty="0"/>
              <a:t>Junior </a:t>
            </a:r>
            <a:r>
              <a:rPr lang="pt-BR" dirty="0" err="1"/>
              <a:t>abranches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77788" y="3089672"/>
            <a:ext cx="4062942" cy="339328"/>
          </a:xfrm>
        </p:spPr>
        <p:txBody>
          <a:bodyPr rtlCol="0">
            <a:normAutofit lnSpcReduction="10000"/>
          </a:bodyPr>
          <a:lstStyle/>
          <a:p>
            <a:pPr algn="r" rtl="0"/>
            <a:r>
              <a:rPr lang="en-US" sz="1600" dirty="0"/>
              <a:t>I9 </a:t>
            </a:r>
            <a:r>
              <a:rPr lang="en-US" sz="1600" dirty="0" err="1"/>
              <a:t>Desenvolvimento</a:t>
            </a:r>
            <a:endParaRPr lang="en-US" sz="16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D396798-A6FF-47BB-A915-FA154D53D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533795"/>
            <a:ext cx="1905000" cy="1905000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F6840E02-02C5-4409-A3AA-6BE191E4476C}"/>
              </a:ext>
            </a:extLst>
          </p:cNvPr>
          <p:cNvSpPr txBox="1">
            <a:spLocks/>
          </p:cNvSpPr>
          <p:nvPr/>
        </p:nvSpPr>
        <p:spPr>
          <a:xfrm>
            <a:off x="982993" y="3795571"/>
            <a:ext cx="4062942" cy="311546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Analista</a:t>
            </a:r>
            <a:r>
              <a:rPr lang="en-US" sz="1800" dirty="0"/>
              <a:t>/</a:t>
            </a:r>
            <a:r>
              <a:rPr lang="en-US" sz="1800" dirty="0" err="1"/>
              <a:t>Desenvolvedor</a:t>
            </a:r>
            <a:r>
              <a:rPr lang="en-US" sz="1800" dirty="0"/>
              <a:t> mobile </a:t>
            </a:r>
            <a:r>
              <a:rPr lang="en-US" sz="1800" dirty="0" err="1"/>
              <a:t>há</a:t>
            </a:r>
            <a:r>
              <a:rPr lang="en-US" sz="1800" dirty="0"/>
              <a:t> 6 </a:t>
            </a:r>
            <a:r>
              <a:rPr lang="en-US" sz="1800" dirty="0" err="1"/>
              <a:t>anos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Instrutor</a:t>
            </a:r>
            <a:r>
              <a:rPr lang="en-US" sz="1800" dirty="0"/>
              <a:t>/Professor dev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Palestrante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Autor de </a:t>
            </a:r>
            <a:r>
              <a:rPr lang="en-US" sz="1800" dirty="0" err="1"/>
              <a:t>artigos</a:t>
            </a:r>
            <a:r>
              <a:rPr lang="en-US" sz="1800" dirty="0"/>
              <a:t> e </a:t>
            </a:r>
            <a:r>
              <a:rPr lang="en-US" sz="1800" dirty="0" err="1"/>
              <a:t>tutoriais</a:t>
            </a:r>
            <a:r>
              <a:rPr lang="en-US" sz="1800" dirty="0"/>
              <a:t> pela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Professor de </a:t>
            </a:r>
            <a:r>
              <a:rPr lang="en-US" sz="1800" dirty="0" err="1"/>
              <a:t>Cursos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plataformas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0671EE-1FCB-49E7-8D76-9309C1F2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40" y="180178"/>
            <a:ext cx="6822325" cy="24868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20AAD2C-2079-460A-A511-43815AA14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519017"/>
            <a:ext cx="6793273" cy="25474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DB24C53-41CD-4B4F-B9AC-6F881916FC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70" y="3429000"/>
            <a:ext cx="2924944" cy="29249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59F7763-96A7-4862-8585-AF249ECCF5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49" y="3429000"/>
            <a:ext cx="2924944" cy="29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219201" y="260648"/>
            <a:ext cx="10360501" cy="661888"/>
          </a:xfrm>
        </p:spPr>
        <p:txBody>
          <a:bodyPr rtlCol="0"/>
          <a:lstStyle/>
          <a:p>
            <a:pPr algn="ctr" rtl="0"/>
            <a:r>
              <a:rPr lang="pt-BR" dirty="0"/>
              <a:t>TENDÊNCIA DE MERCADO</a:t>
            </a:r>
            <a:endParaRPr lang="pt-br" dirty="0"/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E0390A7C-9D4C-4440-949F-5846656A0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7562"/>
              </p:ext>
            </p:extLst>
          </p:nvPr>
        </p:nvGraphicFramePr>
        <p:xfrm>
          <a:off x="1053852" y="1340768"/>
          <a:ext cx="3507059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Espaço Reservado para Conteúdo 4">
            <a:extLst>
              <a:ext uri="{FF2B5EF4-FFF2-40B4-BE49-F238E27FC236}">
                <a16:creationId xmlns:a16="http://schemas.microsoft.com/office/drawing/2014/main" id="{6E222886-9FD1-4668-9CBC-D104CC5549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433804"/>
              </p:ext>
            </p:extLst>
          </p:nvPr>
        </p:nvGraphicFramePr>
        <p:xfrm>
          <a:off x="4645921" y="1340768"/>
          <a:ext cx="3507059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Espaço Reservado para Conteúdo 4">
            <a:extLst>
              <a:ext uri="{FF2B5EF4-FFF2-40B4-BE49-F238E27FC236}">
                <a16:creationId xmlns:a16="http://schemas.microsoft.com/office/drawing/2014/main" id="{33ACD1AD-A09F-471C-9EE9-37A7132E39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55582"/>
              </p:ext>
            </p:extLst>
          </p:nvPr>
        </p:nvGraphicFramePr>
        <p:xfrm>
          <a:off x="8237990" y="1340767"/>
          <a:ext cx="3507059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ítulo 6">
            <a:extLst>
              <a:ext uri="{FF2B5EF4-FFF2-40B4-BE49-F238E27FC236}">
                <a16:creationId xmlns:a16="http://schemas.microsoft.com/office/drawing/2014/main" id="{215EB12E-DA02-4A75-A9B5-B17AFBB2CE4C}"/>
              </a:ext>
            </a:extLst>
          </p:cNvPr>
          <p:cNvSpPr txBox="1">
            <a:spLocks/>
          </p:cNvSpPr>
          <p:nvPr/>
        </p:nvSpPr>
        <p:spPr>
          <a:xfrm>
            <a:off x="1511236" y="5775410"/>
            <a:ext cx="6726751" cy="3600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00" dirty="0"/>
              <a:t>FGV (Fundação </a:t>
            </a:r>
            <a:r>
              <a:rPr lang="pt-BR" sz="1100" dirty="0" err="1"/>
              <a:t>Getulio</a:t>
            </a:r>
            <a:r>
              <a:rPr lang="pt-BR" sz="1100" dirty="0"/>
              <a:t> Vargas)</a:t>
            </a:r>
            <a:endParaRPr lang="pt-br" sz="1100" dirty="0"/>
          </a:p>
        </p:txBody>
      </p:sp>
      <p:sp>
        <p:nvSpPr>
          <p:cNvPr id="13" name="Título 6">
            <a:extLst>
              <a:ext uri="{FF2B5EF4-FFF2-40B4-BE49-F238E27FC236}">
                <a16:creationId xmlns:a16="http://schemas.microsoft.com/office/drawing/2014/main" id="{94285C0E-2FB3-428A-821C-7A79A912244A}"/>
              </a:ext>
            </a:extLst>
          </p:cNvPr>
          <p:cNvSpPr txBox="1">
            <a:spLocks/>
          </p:cNvSpPr>
          <p:nvPr/>
        </p:nvSpPr>
        <p:spPr>
          <a:xfrm>
            <a:off x="8237989" y="5775410"/>
            <a:ext cx="3507060" cy="3600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00" dirty="0"/>
              <a:t>App Annie </a:t>
            </a:r>
            <a:r>
              <a:rPr lang="pt-BR" sz="1100" dirty="0" err="1"/>
              <a:t>Forecas</a:t>
            </a:r>
            <a:endParaRPr lang="pt-br" sz="100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  <p:bldGraphic spid="10" grpId="0">
        <p:bldAsOne/>
      </p:bldGraphic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161" y="260648"/>
            <a:ext cx="10360501" cy="733896"/>
          </a:xfrm>
        </p:spPr>
        <p:txBody>
          <a:bodyPr rtlCol="0"/>
          <a:lstStyle/>
          <a:p>
            <a:pPr algn="ctr" rtl="0"/>
            <a:r>
              <a:rPr lang="pt-BR" dirty="0"/>
              <a:t>APLICATIVOS HÍBRIDOS x NATIVOS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249044"/>
              </p:ext>
            </p:extLst>
          </p:nvPr>
        </p:nvGraphicFramePr>
        <p:xfrm>
          <a:off x="2349996" y="1139987"/>
          <a:ext cx="7416824" cy="4721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607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HÍBRIDO</a:t>
                      </a:r>
                      <a:endParaRPr lang="pt-br" dirty="0"/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NATIVO</a:t>
                      </a:r>
                      <a:endParaRPr lang="pt-br" dirty="0"/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293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Frameworks / </a:t>
                      </a:r>
                      <a:r>
                        <a:rPr lang="pt-BR" dirty="0" err="1"/>
                        <a:t>Webview</a:t>
                      </a:r>
                      <a:r>
                        <a:rPr lang="pt-BR" dirty="0"/>
                        <a:t>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Plataforma específica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293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Ótimo custo benefício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Alto custo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93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Ganho no tempo de prazo, 1 código – N plataformas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Prazo alongado (item I)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9708"/>
                  </a:ext>
                </a:extLst>
              </a:tr>
              <a:tr h="801293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Recursos mais limitados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Explora recursos nativos de cada plataforma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57934"/>
                  </a:ext>
                </a:extLst>
              </a:tr>
              <a:tr h="801293"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Respeita a UX/UI, mas é </a:t>
                      </a:r>
                      <a:r>
                        <a:rPr lang="pt-BR" dirty="0" err="1"/>
                        <a:t>Webview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dirty="0"/>
                        <a:t>Explora ao máximo a UX/UI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402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18883" y="260648"/>
            <a:ext cx="10360501" cy="661888"/>
          </a:xfrm>
        </p:spPr>
        <p:txBody>
          <a:bodyPr rtlCol="0"/>
          <a:lstStyle/>
          <a:p>
            <a:pPr algn="ctr" rtl="0"/>
            <a:r>
              <a:rPr lang="pt-BR" dirty="0"/>
              <a:t>RESPONDA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Android e iOS</a:t>
            </a:r>
            <a:endParaRPr lang="pt-br" dirty="0"/>
          </a:p>
          <a:p>
            <a:pPr rtl="0"/>
            <a:r>
              <a:rPr lang="pt-BR" dirty="0"/>
              <a:t>Formulário de Inscrição (8 campos + 3 Fotos)</a:t>
            </a:r>
            <a:endParaRPr lang="pt-br" dirty="0"/>
          </a:p>
          <a:p>
            <a:pPr rtl="0"/>
            <a:r>
              <a:rPr lang="pt-BR" dirty="0"/>
              <a:t>5 menus </a:t>
            </a:r>
          </a:p>
          <a:p>
            <a:pPr rtl="0"/>
            <a:r>
              <a:rPr lang="pt-BR" dirty="0"/>
              <a:t>Compartilhamento em Rede Social</a:t>
            </a:r>
          </a:p>
          <a:p>
            <a:pPr rtl="0"/>
            <a:r>
              <a:rPr lang="pt-BR" dirty="0"/>
              <a:t>Pagamento pelo Aplicativo </a:t>
            </a:r>
          </a:p>
          <a:p>
            <a:pPr rtl="0"/>
            <a:r>
              <a:rPr lang="pt-BR" dirty="0"/>
              <a:t>Envio da Inscrição por e-mail</a:t>
            </a:r>
          </a:p>
          <a:p>
            <a:pPr rtl="0"/>
            <a:r>
              <a:rPr lang="pt-BR" dirty="0"/>
              <a:t>Bonito e elegante</a:t>
            </a:r>
          </a:p>
        </p:txBody>
      </p:sp>
      <p:sp>
        <p:nvSpPr>
          <p:cNvPr id="4" name="Título 12">
            <a:extLst>
              <a:ext uri="{FF2B5EF4-FFF2-40B4-BE49-F238E27FC236}">
                <a16:creationId xmlns:a16="http://schemas.microsoft.com/office/drawing/2014/main" id="{E0057D2F-5252-46F9-A98C-3FC430F199C3}"/>
              </a:ext>
            </a:extLst>
          </p:cNvPr>
          <p:cNvSpPr txBox="1">
            <a:spLocks/>
          </p:cNvSpPr>
          <p:nvPr/>
        </p:nvSpPr>
        <p:spPr>
          <a:xfrm>
            <a:off x="1218883" y="922536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rgbClr val="FFFF00"/>
                </a:solidFill>
              </a:rPr>
              <a:t>Qual é o prazo para desenvolver um aplicativo com esses requisitos ????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34D54E-C77C-42B0-AB8A-938BEBD8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29" y="823847"/>
            <a:ext cx="9262765" cy="52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A2E33A3-43E1-4551-B901-BA7CD00EC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58">
            <a:off x="6222676" y="-192057"/>
            <a:ext cx="2156728" cy="3834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EBF6C8-5019-4AAD-8E7D-CB3EF1D471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801">
            <a:off x="8945004" y="3129648"/>
            <a:ext cx="2787774" cy="371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C3D1A6-6472-4181-8365-5786B9FB39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96" y="2985632"/>
            <a:ext cx="2252849" cy="4005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B498B4-49B6-4C37-95EF-F814B80174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789">
            <a:off x="8222174" y="-435525"/>
            <a:ext cx="4020303" cy="402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VID_74660122_035640_001">
            <a:hlinkClick r:id="" action="ppaction://media"/>
            <a:extLst>
              <a:ext uri="{FF2B5EF4-FFF2-40B4-BE49-F238E27FC236}">
                <a16:creationId xmlns:a16="http://schemas.microsoft.com/office/drawing/2014/main" id="{8A1586BD-F2CE-4B36-9FDD-9B312ECB01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3852" y="476672"/>
            <a:ext cx="4572000" cy="5715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3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295</TotalTime>
  <Words>538</Words>
  <Application>Microsoft Office PowerPoint</Application>
  <PresentationFormat>Personalizar</PresentationFormat>
  <Paragraphs>118</Paragraphs>
  <Slides>24</Slides>
  <Notes>12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Tecnologia 16x9</vt:lpstr>
      <vt:lpstr>Apresentação do PowerPoint</vt:lpstr>
      <vt:lpstr> Dominando o Ionic Framework</vt:lpstr>
      <vt:lpstr>Junior abranches</vt:lpstr>
      <vt:lpstr>Junior abranches</vt:lpstr>
      <vt:lpstr>TENDÊNCIA DE MERCADO</vt:lpstr>
      <vt:lpstr>APLICATIVOS HÍBRIDOS x NATIVOS</vt:lpstr>
      <vt:lpstr>RESPONDA</vt:lpstr>
      <vt:lpstr>Apresentação do PowerPoint</vt:lpstr>
      <vt:lpstr>Apresentação do PowerPoint</vt:lpstr>
      <vt:lpstr>AHHH MENTIRA!!</vt:lpstr>
      <vt:lpstr>O QUE É IONIC ?</vt:lpstr>
      <vt:lpstr>DOCUMENTAÇÃO</vt:lpstr>
      <vt:lpstr>COMPONENTS</vt:lpstr>
      <vt:lpstr>IONIC NATIVE</vt:lpstr>
      <vt:lpstr>IONICONS</vt:lpstr>
      <vt:lpstr>ESTRUTURA</vt:lpstr>
      <vt:lpstr>PROGRESSIVE WEB APP (PWA)</vt:lpstr>
      <vt:lpstr>PWA TOOLKIT IONIC</vt:lpstr>
      <vt:lpstr>V IONIC 4.0.0-beta.0</vt:lpstr>
      <vt:lpstr>SHOW ME TE CODE!!!!</vt:lpstr>
      <vt:lpstr>SHOW ME TE CODE!!!!</vt:lpstr>
      <vt:lpstr>SHOW ME TE CODE!!!!</vt:lpstr>
      <vt:lpstr>TELA DE LOGIN</vt:lpstr>
      <vt:lpstr>Junior abranches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Junior Abranches</dc:creator>
  <cp:lastModifiedBy>Junior Abranches</cp:lastModifiedBy>
  <cp:revision>25</cp:revision>
  <dcterms:created xsi:type="dcterms:W3CDTF">2018-08-06T16:19:21Z</dcterms:created>
  <dcterms:modified xsi:type="dcterms:W3CDTF">2018-08-10T21:56:32Z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